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2DE0B-EF36-42A5-98DC-BABDA939C657}" v="4" dt="2019-11-13T17:07:08.273"/>
    <p1510:client id="{38F8F573-EE4D-450C-B687-4A126AF969C5}" v="73" dt="2019-11-13T18:54:44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01.12.2020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afermeduchampduloup.b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table, intérieur, petit, fruit&#10;&#10;Description générée automatiquement">
            <a:extLst>
              <a:ext uri="{FF2B5EF4-FFF2-40B4-BE49-F238E27FC236}">
                <a16:creationId xmlns:a16="http://schemas.microsoft.com/office/drawing/2014/main" id="{D1ACF7CD-DFD9-4B3B-9FE1-D40B40798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2" r="1" b="4875"/>
          <a:stretch/>
        </p:blipFill>
        <p:spPr>
          <a:xfrm>
            <a:off x="20" y="10"/>
            <a:ext cx="6095980" cy="3428990"/>
          </a:xfrm>
          <a:prstGeom prst="rect">
            <a:avLst/>
          </a:prstGeom>
        </p:spPr>
      </p:pic>
      <p:pic>
        <p:nvPicPr>
          <p:cNvPr id="23" name="Image 22" descr="Une image contenant table, pièce, eau, alimentation&#10;&#10;Description générée automatiquement">
            <a:extLst>
              <a:ext uri="{FF2B5EF4-FFF2-40B4-BE49-F238E27FC236}">
                <a16:creationId xmlns:a16="http://schemas.microsoft.com/office/drawing/2014/main" id="{74DBE378-8673-4E18-988C-F3D36F438B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6" b="1"/>
          <a:stretch/>
        </p:blipFill>
        <p:spPr>
          <a:xfrm>
            <a:off x="-64392" y="3429010"/>
            <a:ext cx="6096000" cy="3428990"/>
          </a:xfrm>
          <a:prstGeom prst="rect">
            <a:avLst/>
          </a:prstGeom>
        </p:spPr>
      </p:pic>
      <p:pic>
        <p:nvPicPr>
          <p:cNvPr id="53" name="Image 52" descr="Une image contenant eau, assis, chapeau, oiseau&#10;&#10;Description générée automatiquement">
            <a:extLst>
              <a:ext uri="{FF2B5EF4-FFF2-40B4-BE49-F238E27FC236}">
                <a16:creationId xmlns:a16="http://schemas.microsoft.com/office/drawing/2014/main" id="{D712DFA7-7930-4B11-B072-A94BCC8BC0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6074786" y="5"/>
            <a:ext cx="6095980" cy="3429000"/>
          </a:xfrm>
          <a:prstGeom prst="rect">
            <a:avLst/>
          </a:prstGeom>
        </p:spPr>
      </p:pic>
      <p:pic>
        <p:nvPicPr>
          <p:cNvPr id="6" name="Image 5" descr="Une image contenant gâteau, intérieur, table, alimentation&#10;&#10;Description générée automatiquement">
            <a:extLst>
              <a:ext uri="{FF2B5EF4-FFF2-40B4-BE49-F238E27FC236}">
                <a16:creationId xmlns:a16="http://schemas.microsoft.com/office/drawing/2014/main" id="{4E18FAD3-1869-4ACB-8BBD-037C6C79EE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3429000"/>
            <a:ext cx="6096000" cy="342900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4776F03-B18E-4B90-BF84-DD5E698A7F9F}"/>
              </a:ext>
            </a:extLst>
          </p:cNvPr>
          <p:cNvSpPr/>
          <p:nvPr/>
        </p:nvSpPr>
        <p:spPr>
          <a:xfrm>
            <a:off x="4286858" y="2761554"/>
            <a:ext cx="3618284" cy="13457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80808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Commande pour les fêtes 2020</a:t>
            </a:r>
          </a:p>
        </p:txBody>
      </p:sp>
      <p:sp>
        <p:nvSpPr>
          <p:cNvPr id="73" name="Frame 72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3D0565-7F26-40D5-861D-F44A614877FB}"/>
              </a:ext>
            </a:extLst>
          </p:cNvPr>
          <p:cNvSpPr/>
          <p:nvPr/>
        </p:nvSpPr>
        <p:spPr>
          <a:xfrm>
            <a:off x="2046362" y="4841193"/>
            <a:ext cx="2615293" cy="1256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Harlow Solid Italic" panose="04030604020F02020D02" pitchFamily="82" charset="0"/>
                <a:ea typeface="+mj-ea"/>
                <a:cs typeface="+mj-cs"/>
              </a:rPr>
              <a:t>Trous </a:t>
            </a:r>
            <a:r>
              <a:rPr lang="en-US" sz="28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Harlow Solid Italic" panose="04030604020F02020D02" pitchFamily="82" charset="0"/>
                <a:ea typeface="+mj-ea"/>
                <a:cs typeface="+mj-cs"/>
              </a:rPr>
              <a:t>normand</a:t>
            </a:r>
            <a:endParaRPr lang="en-US" sz="28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Harlow Solid Italic" panose="04030604020F02020D02" pitchFamily="82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Harlow Solid Italic" panose="04030604020F02020D02" pitchFamily="82" charset="0"/>
                <a:ea typeface="+mj-ea"/>
                <a:cs typeface="+mj-cs"/>
              </a:rPr>
              <a:t> à l’eau de Villée</a:t>
            </a:r>
            <a:endParaRPr lang="en-US" sz="2800" b="1" kern="120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Harlow Solid Italic" panose="04030604020F02020D02" pitchFamily="82" charset="0"/>
              <a:ea typeface="+mj-ea"/>
              <a:cs typeface="+mj-cs"/>
            </a:endParaRP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D562820-D9C0-4061-B2BE-40F59ADDAD30}"/>
              </a:ext>
            </a:extLst>
          </p:cNvPr>
          <p:cNvSpPr txBox="1"/>
          <p:nvPr/>
        </p:nvSpPr>
        <p:spPr>
          <a:xfrm>
            <a:off x="8183353" y="4817335"/>
            <a:ext cx="3075574" cy="65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rgbClr val="FF0000"/>
                </a:solidFill>
                <a:latin typeface="Harlow Solid Italic" panose="04030604020F02020D02" pitchFamily="82" charset="0"/>
              </a:rPr>
              <a:t>Bûches glacées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794964D2-4A61-4ED6-8E19-59C42A2874C6}"/>
              </a:ext>
            </a:extLst>
          </p:cNvPr>
          <p:cNvSpPr txBox="1"/>
          <p:nvPr/>
        </p:nvSpPr>
        <p:spPr>
          <a:xfrm>
            <a:off x="8195015" y="1388336"/>
            <a:ext cx="419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>
                <a:solidFill>
                  <a:srgbClr val="FF0000"/>
                </a:solidFill>
                <a:latin typeface="Harlow Solid Italic" panose="04030604020F02020D02" pitchFamily="82" charset="0"/>
              </a:rPr>
              <a:t>Paniers garnis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F3109D15-8A38-4FB9-A644-F15D832D89B5}"/>
              </a:ext>
            </a:extLst>
          </p:cNvPr>
          <p:cNvSpPr txBox="1"/>
          <p:nvPr/>
        </p:nvSpPr>
        <p:spPr>
          <a:xfrm>
            <a:off x="264197" y="167152"/>
            <a:ext cx="47593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000" dirty="0">
                <a:solidFill>
                  <a:srgbClr val="FF0000"/>
                </a:solidFill>
                <a:latin typeface="Harlow Solid Italic" panose="04030604020F02020D02" pitchFamily="82" charset="0"/>
              </a:rPr>
              <a:t>La Ferme du Champ du Loup vous propose ses produits pour passer des fêtes différentes mais de bonnes fêtes quand même…  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au, océan, grand, équitation&#10;&#10;Description générée automatiquement">
            <a:extLst>
              <a:ext uri="{FF2B5EF4-FFF2-40B4-BE49-F238E27FC236}">
                <a16:creationId xmlns:a16="http://schemas.microsoft.com/office/drawing/2014/main" id="{7EB483B1-F51F-4F5D-9621-84C54890AA2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517" y="0"/>
            <a:ext cx="12540869" cy="6957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Tableau 7">
            <a:extLst>
              <a:ext uri="{FF2B5EF4-FFF2-40B4-BE49-F238E27FC236}">
                <a16:creationId xmlns:a16="http://schemas.microsoft.com/office/drawing/2014/main" id="{6525DD2C-8620-418D-8717-F747D91D7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5729"/>
              </p:ext>
            </p:extLst>
          </p:nvPr>
        </p:nvGraphicFramePr>
        <p:xfrm>
          <a:off x="0" y="2192436"/>
          <a:ext cx="6044439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27580">
                  <a:extLst>
                    <a:ext uri="{9D8B030D-6E8A-4147-A177-3AD203B41FA5}">
                      <a16:colId xmlns:a16="http://schemas.microsoft.com/office/drawing/2014/main" val="1574439657"/>
                    </a:ext>
                  </a:extLst>
                </a:gridCol>
                <a:gridCol w="1307211">
                  <a:extLst>
                    <a:ext uri="{9D8B030D-6E8A-4147-A177-3AD203B41FA5}">
                      <a16:colId xmlns:a16="http://schemas.microsoft.com/office/drawing/2014/main" val="3876439614"/>
                    </a:ext>
                  </a:extLst>
                </a:gridCol>
                <a:gridCol w="1254824">
                  <a:extLst>
                    <a:ext uri="{9D8B030D-6E8A-4147-A177-3AD203B41FA5}">
                      <a16:colId xmlns:a16="http://schemas.microsoft.com/office/drawing/2014/main" val="1177659860"/>
                    </a:ext>
                  </a:extLst>
                </a:gridCol>
                <a:gridCol w="1254824">
                  <a:extLst>
                    <a:ext uri="{9D8B030D-6E8A-4147-A177-3AD203B41FA5}">
                      <a16:colId xmlns:a16="http://schemas.microsoft.com/office/drawing/2014/main" val="1560434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Les bûches glacées :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7€/2 pers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13€/4 pers 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18€/6 pers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83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Chocolat - Vanille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56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Praliné - Vanille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14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Spéculoos - Vanille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574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Framboise - Vanille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544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b="1" dirty="0">
                          <a:solidFill>
                            <a:srgbClr val="0070C0"/>
                          </a:solidFill>
                        </a:rPr>
                        <a:t>Tiramisu - Amaretto</a:t>
                      </a:r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b="1" dirty="0">
                        <a:solidFill>
                          <a:srgbClr val="0070C0"/>
                        </a:solidFill>
                        <a:latin typeface="Bradley Hand ITC" panose="03070402050302030203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905051"/>
                  </a:ext>
                </a:extLst>
              </a:tr>
            </a:tbl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FAA60BC8-42E9-4824-B5AA-768BA3DC6A15}"/>
              </a:ext>
            </a:extLst>
          </p:cNvPr>
          <p:cNvSpPr txBox="1"/>
          <p:nvPr/>
        </p:nvSpPr>
        <p:spPr>
          <a:xfrm>
            <a:off x="0" y="0"/>
            <a:ext cx="356911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dirty="0">
                <a:solidFill>
                  <a:schemeClr val="tx1"/>
                </a:solidFill>
                <a:latin typeface="Book Antiqua" panose="02040602050305030304" pitchFamily="18" charset="0"/>
              </a:rPr>
              <a:t>Ferme du Champ du Loup</a:t>
            </a:r>
          </a:p>
          <a:p>
            <a:r>
              <a:rPr lang="fr-BE" dirty="0">
                <a:solidFill>
                  <a:schemeClr val="tx1"/>
                </a:solidFill>
                <a:latin typeface="Book Antiqua" panose="02040602050305030304" pitchFamily="18" charset="0"/>
              </a:rPr>
              <a:t>14, rue du champ du Loup </a:t>
            </a:r>
          </a:p>
          <a:p>
            <a:r>
              <a:rPr lang="fr-BE" dirty="0">
                <a:solidFill>
                  <a:schemeClr val="tx1"/>
                </a:solidFill>
                <a:latin typeface="Book Antiqua" panose="02040602050305030304" pitchFamily="18" charset="0"/>
              </a:rPr>
              <a:t>6540 Lobbes</a:t>
            </a:r>
          </a:p>
          <a:p>
            <a:r>
              <a:rPr lang="fr-BE" sz="1600" dirty="0">
                <a:solidFill>
                  <a:schemeClr val="tx1"/>
                </a:solidFill>
                <a:latin typeface="Book Antiqua" panose="0204060205030503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Info@lafermeduchampduloup.be</a:t>
            </a:r>
            <a:endParaRPr lang="fr-BE" sz="16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r>
              <a:rPr lang="fr-BE" dirty="0">
                <a:solidFill>
                  <a:schemeClr val="tx1"/>
                </a:solidFill>
                <a:latin typeface="Book Antiqua" panose="02040602050305030304" pitchFamily="18" charset="0"/>
              </a:rPr>
              <a:t>0494/19 87 14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44F2A68-B9DE-44C5-AEF7-715F7C858E8F}"/>
              </a:ext>
            </a:extLst>
          </p:cNvPr>
          <p:cNvSpPr txBox="1"/>
          <p:nvPr/>
        </p:nvSpPr>
        <p:spPr>
          <a:xfrm>
            <a:off x="3930503" y="225715"/>
            <a:ext cx="2113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>
                <a:solidFill>
                  <a:srgbClr val="0070C0"/>
                </a:solidFill>
              </a:rPr>
              <a:t>Volailles :</a:t>
            </a:r>
          </a:p>
          <a:p>
            <a:pPr algn="ctr"/>
            <a:r>
              <a:rPr lang="fr-BE" sz="2000" dirty="0">
                <a:solidFill>
                  <a:srgbClr val="00B0F0"/>
                </a:solidFill>
                <a:latin typeface="Garamond" panose="02020404030301010803" pitchFamily="18" charset="0"/>
              </a:rPr>
              <a:t>Pintade : ___</a:t>
            </a:r>
          </a:p>
          <a:p>
            <a:pPr algn="ctr"/>
            <a:r>
              <a:rPr lang="fr-BE" sz="2000" dirty="0">
                <a:solidFill>
                  <a:srgbClr val="00B0F0"/>
                </a:solidFill>
                <a:latin typeface="Garamond" panose="02020404030301010803" pitchFamily="18" charset="0"/>
              </a:rPr>
              <a:t>Poulet : ___</a:t>
            </a:r>
          </a:p>
          <a:p>
            <a:pPr algn="ctr"/>
            <a:r>
              <a:rPr lang="fr-BE" sz="2000" dirty="0">
                <a:solidFill>
                  <a:srgbClr val="00B0F0"/>
                </a:solidFill>
                <a:latin typeface="Garamond" panose="02020404030301010803" pitchFamily="18" charset="0"/>
              </a:rPr>
              <a:t>Dinde : ___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E2124FD-383A-44A3-840E-96F33930091B}"/>
              </a:ext>
            </a:extLst>
          </p:cNvPr>
          <p:cNvSpPr txBox="1"/>
          <p:nvPr/>
        </p:nvSpPr>
        <p:spPr>
          <a:xfrm>
            <a:off x="68824" y="4527091"/>
            <a:ext cx="711855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0070C0"/>
                </a:solidFill>
                <a:latin typeface="Garamond" panose="02020404030301010803" pitchFamily="18" charset="0"/>
              </a:rPr>
              <a:t>Trou Normand à l’eau de Villée 3€ (prêt à servir) :  ___ pot(s)</a:t>
            </a:r>
          </a:p>
          <a:p>
            <a:endParaRPr lang="fr-BE" sz="9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fr-BE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Friskoloup</a:t>
            </a:r>
            <a:r>
              <a:rPr lang="fr-BE" b="1" dirty="0">
                <a:solidFill>
                  <a:srgbClr val="0070C0"/>
                </a:solidFill>
                <a:latin typeface="Garamond" panose="02020404030301010803" pitchFamily="18" charset="0"/>
              </a:rPr>
              <a:t> enfant 2 € vanille - chocolat : ___</a:t>
            </a:r>
          </a:p>
          <a:p>
            <a:endParaRPr lang="fr-BE" sz="12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fr-BE" b="1" dirty="0">
                <a:solidFill>
                  <a:srgbClr val="0070C0"/>
                </a:solidFill>
                <a:latin typeface="Garamond" panose="02020404030301010803" pitchFamily="18" charset="0"/>
              </a:rPr>
              <a:t>Pot de glace enfant 2€ : </a:t>
            </a:r>
            <a:r>
              <a:rPr lang="fr-BE" sz="1600" b="1" dirty="0">
                <a:solidFill>
                  <a:srgbClr val="0070C0"/>
                </a:solidFill>
                <a:latin typeface="Garamond" panose="02020404030301010803" pitchFamily="18" charset="0"/>
              </a:rPr>
              <a:t>choix entre vanille OU chocolat (entourer) ___ pot(s)</a:t>
            </a:r>
          </a:p>
          <a:p>
            <a:endParaRPr lang="fr-BE" sz="16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1AA3EE5-1C9F-4B8C-914A-93097F651400}"/>
              </a:ext>
            </a:extLst>
          </p:cNvPr>
          <p:cNvSpPr/>
          <p:nvPr/>
        </p:nvSpPr>
        <p:spPr>
          <a:xfrm>
            <a:off x="6147563" y="298326"/>
            <a:ext cx="5899356" cy="49751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dirty="0">
                <a:solidFill>
                  <a:schemeClr val="tx1"/>
                </a:solidFill>
              </a:rPr>
              <a:t>  </a:t>
            </a:r>
          </a:p>
          <a:p>
            <a:endParaRPr lang="fr-BE" dirty="0">
              <a:solidFill>
                <a:schemeClr val="tx1"/>
              </a:solidFill>
            </a:endParaRPr>
          </a:p>
          <a:p>
            <a:r>
              <a:rPr lang="fr-BE" dirty="0">
                <a:solidFill>
                  <a:schemeClr val="tx1"/>
                </a:solidFill>
              </a:rPr>
              <a:t> Nom et prénom : __________________                             </a:t>
            </a:r>
          </a:p>
          <a:p>
            <a:pPr algn="ctr"/>
            <a:endParaRPr lang="fr-BE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fr-BE" dirty="0">
                <a:solidFill>
                  <a:schemeClr val="tx1"/>
                </a:solidFill>
              </a:rPr>
              <a:t> Je commande pour Noël :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tx1"/>
                </a:solidFill>
              </a:rPr>
              <a:t> Je viendrai la chercher le jeudi 24/12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tx1"/>
                </a:solidFill>
              </a:rPr>
              <a:t>Livraison le 24/12 à l’adresse suivante :</a:t>
            </a:r>
          </a:p>
          <a:p>
            <a:pPr algn="ctr"/>
            <a:endParaRPr lang="fr-BE" dirty="0">
              <a:solidFill>
                <a:schemeClr val="tx1"/>
              </a:solidFill>
            </a:endParaRPr>
          </a:p>
          <a:p>
            <a:pPr algn="ctr"/>
            <a:r>
              <a:rPr lang="fr-BE" dirty="0">
                <a:solidFill>
                  <a:schemeClr val="tx1"/>
                </a:solidFill>
              </a:rPr>
              <a:t>---------------------------</a:t>
            </a:r>
          </a:p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fr-BE" dirty="0">
                <a:solidFill>
                  <a:schemeClr val="tx1"/>
                </a:solidFill>
              </a:rPr>
              <a:t> Je commande pour Nouvel An :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tx1"/>
                </a:solidFill>
              </a:rPr>
              <a:t> Je viendrai la chercher le jeudi 31/12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fr-BE" dirty="0">
                <a:solidFill>
                  <a:schemeClr val="tx1"/>
                </a:solidFill>
              </a:rPr>
              <a:t>Livraison le 31/12 à l’adresse suivante :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endParaRPr lang="fr-BE" dirty="0">
              <a:solidFill>
                <a:schemeClr val="tx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Livraison uniquement sur Lobbes</a:t>
            </a:r>
          </a:p>
          <a:p>
            <a:pPr algn="ctr"/>
            <a:endParaRPr lang="fr-BE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fr-BE" dirty="0">
                <a:solidFill>
                  <a:srgbClr val="FF0000"/>
                </a:solidFill>
              </a:rPr>
              <a:t>Pour Noël jusqu’au 19 /12</a:t>
            </a:r>
          </a:p>
          <a:p>
            <a:pPr marL="285750" indent="-285750" algn="ctr">
              <a:buFontTx/>
              <a:buChar char="-"/>
            </a:pPr>
            <a:r>
              <a:rPr lang="fr-BE" dirty="0">
                <a:solidFill>
                  <a:srgbClr val="FF0000"/>
                </a:solidFill>
              </a:rPr>
              <a:t>Pour Nouvel An jusqu’au 26/12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D4ED465-0700-4403-B1B8-0C9A76D06321}"/>
              </a:ext>
            </a:extLst>
          </p:cNvPr>
          <p:cNvSpPr txBox="1"/>
          <p:nvPr/>
        </p:nvSpPr>
        <p:spPr>
          <a:xfrm>
            <a:off x="1978686" y="5963460"/>
            <a:ext cx="7118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Réalisation de paniers garnis de nos produits </a:t>
            </a:r>
          </a:p>
          <a:p>
            <a:r>
              <a:rPr lang="fr-BE" dirty="0"/>
              <a:t>mais également avec du miel, thé, café selon vos envies : environ ____€</a:t>
            </a:r>
          </a:p>
          <a:p>
            <a:r>
              <a:rPr lang="fr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4578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243</Words>
  <Application>Microsoft Office PowerPoint</Application>
  <PresentationFormat>Grand écran</PresentationFormat>
  <Paragraphs>49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2" baseType="lpstr">
      <vt:lpstr>Arial</vt:lpstr>
      <vt:lpstr>Book Antiqua</vt:lpstr>
      <vt:lpstr>Bradley Hand ITC</vt:lpstr>
      <vt:lpstr>Calibri</vt:lpstr>
      <vt:lpstr>Calibri Light</vt:lpstr>
      <vt:lpstr>Courier New</vt:lpstr>
      <vt:lpstr>Garamond</vt:lpstr>
      <vt:lpstr>Harlow Solid Italic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grace bottemanne</dc:creator>
  <cp:lastModifiedBy>grace bottemanne</cp:lastModifiedBy>
  <cp:revision>8</cp:revision>
  <dcterms:created xsi:type="dcterms:W3CDTF">2020-11-20T13:44:16Z</dcterms:created>
  <dcterms:modified xsi:type="dcterms:W3CDTF">2020-12-01T15:53:52Z</dcterms:modified>
</cp:coreProperties>
</file>